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Montserrat" pitchFamily="2" charset="77"/>
      <p:regular r:id="rId23"/>
      <p:bold r:id="rId24"/>
      <p:italic r:id="rId25"/>
      <p:boldItalic r:id="rId26"/>
    </p:embeddedFont>
    <p:embeddedFont>
      <p:font typeface="Montserrat Bold"/>
      <p:regular r:id="rId27"/>
      <p:bold r:id="rId28"/>
    </p:embeddedFont>
    <p:embeddedFont>
      <p:font typeface="Montserrat Bold Italics"/>
      <p:regular r:id="rId29"/>
      <p:bold r:id="rId30"/>
      <p:italic r:id="rId31"/>
      <p:boldItalic r:id="rId32"/>
    </p:embeddedFont>
    <p:embeddedFont>
      <p:font typeface="Montserrat Italics" pitchFamily="2" charset="77"/>
      <p:regular r:id="rId33"/>
      <p:italic r:id="rId34"/>
    </p:embeddedFont>
    <p:embeddedFont>
      <p:font typeface="Montserrat Medium" panose="00000600000000000000" pitchFamily="2" charset="77"/>
      <p:regular r:id="rId35"/>
      <p:italic r:id="rId36"/>
    </p:embeddedFont>
    <p:embeddedFont>
      <p:font typeface="Montserrat Medium Italics"/>
      <p:regular r:id="rId37"/>
      <p: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13" autoAdjust="0"/>
  </p:normalViewPr>
  <p:slideViewPr>
    <p:cSldViewPr>
      <p:cViewPr varScale="1">
        <p:scale>
          <a:sx n="79" d="100"/>
          <a:sy n="79" d="100"/>
        </p:scale>
        <p:origin x="55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.png"/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t="-6080" b="-608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10799222">
            <a:off x="1034934" y="2825877"/>
            <a:ext cx="12883928" cy="4454659"/>
            <a:chOff x="0" y="0"/>
            <a:chExt cx="4530867" cy="15665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30867" cy="1566562"/>
            </a:xfrm>
            <a:custGeom>
              <a:avLst/>
              <a:gdLst/>
              <a:ahLst/>
              <a:cxnLst/>
              <a:rect l="l" t="t" r="r" b="b"/>
              <a:pathLst>
                <a:path w="4530867" h="1566562">
                  <a:moveTo>
                    <a:pt x="60090" y="0"/>
                  </a:moveTo>
                  <a:lnTo>
                    <a:pt x="4470777" y="0"/>
                  </a:lnTo>
                  <a:cubicBezTo>
                    <a:pt x="4503964" y="0"/>
                    <a:pt x="4530867" y="26903"/>
                    <a:pt x="4530867" y="60090"/>
                  </a:cubicBezTo>
                  <a:lnTo>
                    <a:pt x="4530867" y="1506472"/>
                  </a:lnTo>
                  <a:cubicBezTo>
                    <a:pt x="4530867" y="1539658"/>
                    <a:pt x="4503964" y="1566562"/>
                    <a:pt x="4470777" y="1566562"/>
                  </a:cubicBezTo>
                  <a:lnTo>
                    <a:pt x="60090" y="1566562"/>
                  </a:lnTo>
                  <a:cubicBezTo>
                    <a:pt x="26903" y="1566562"/>
                    <a:pt x="0" y="1539658"/>
                    <a:pt x="0" y="1506472"/>
                  </a:cubicBezTo>
                  <a:lnTo>
                    <a:pt x="0" y="60090"/>
                  </a:lnTo>
                  <a:cubicBezTo>
                    <a:pt x="0" y="26903"/>
                    <a:pt x="26903" y="0"/>
                    <a:pt x="60090" y="0"/>
                  </a:cubicBezTo>
                  <a:close/>
                </a:path>
              </a:pathLst>
            </a:custGeom>
            <a:ln w="38100" cap="rnd">
              <a:solidFill>
                <a:srgbClr val="4B84B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530867" cy="16046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H="1">
            <a:off x="-3098837" y="5157787"/>
            <a:ext cx="4133265" cy="934"/>
          </a:xfrm>
          <a:prstGeom prst="line">
            <a:avLst/>
          </a:prstGeom>
          <a:ln w="28575" cap="flat">
            <a:solidFill>
              <a:srgbClr val="4B84B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371741" y="3748380"/>
            <a:ext cx="12759095" cy="3159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34"/>
              </a:lnSpc>
            </a:pPr>
            <a:r>
              <a:rPr lang="en-US" sz="9096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FINAL PARTICIPANT</a:t>
            </a:r>
          </a:p>
          <a:p>
            <a:pPr algn="l">
              <a:lnSpc>
                <a:spcPts val="12734"/>
              </a:lnSpc>
              <a:spcBef>
                <a:spcPct val="0"/>
              </a:spcBef>
            </a:pPr>
            <a:r>
              <a:rPr lang="en-US" sz="9096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MEETING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14616" y="3114750"/>
            <a:ext cx="10212764" cy="537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 b="1" spc="1094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EDUCATION PROGRAM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1023674"/>
            <a:ext cx="1897463" cy="1467372"/>
          </a:xfrm>
          <a:custGeom>
            <a:avLst/>
            <a:gdLst/>
            <a:ahLst/>
            <a:cxnLst/>
            <a:rect l="l" t="t" r="r" b="b"/>
            <a:pathLst>
              <a:path w="1897463" h="1467372">
                <a:moveTo>
                  <a:pt x="0" y="0"/>
                </a:moveTo>
                <a:lnTo>
                  <a:pt x="1897463" y="0"/>
                </a:lnTo>
                <a:lnTo>
                  <a:pt x="1897463" y="1467372"/>
                </a:lnTo>
                <a:lnTo>
                  <a:pt x="0" y="14673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14616" y="7448859"/>
            <a:ext cx="10212764" cy="480696"/>
            <a:chOff x="0" y="0"/>
            <a:chExt cx="13617019" cy="640928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57150"/>
              <a:ext cx="13617019" cy="6980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479"/>
                </a:lnSpc>
                <a:spcBef>
                  <a:spcPct val="0"/>
                </a:spcBef>
              </a:pPr>
              <a:r>
                <a:rPr lang="en-US" sz="3199" b="1" i="1" spc="1094">
                  <a:solidFill>
                    <a:srgbClr val="FFFFFF"/>
                  </a:solidFill>
                  <a:latin typeface="Montserrat Medium Italics"/>
                  <a:ea typeface="Montserrat Medium Italics"/>
                  <a:cs typeface="Montserrat Medium Italics"/>
                  <a:sym typeface="Montserrat Medium Italics"/>
                </a:rPr>
                <a:t>STUDENTS ON TOUR</a:t>
              </a:r>
            </a:p>
          </p:txBody>
        </p:sp>
        <p:sp>
          <p:nvSpPr>
            <p:cNvPr id="12" name="Freeform 12"/>
            <p:cNvSpPr/>
            <p:nvPr/>
          </p:nvSpPr>
          <p:spPr>
            <a:xfrm>
              <a:off x="8736656" y="103513"/>
              <a:ext cx="216951" cy="216951"/>
            </a:xfrm>
            <a:custGeom>
              <a:avLst/>
              <a:gdLst/>
              <a:ahLst/>
              <a:cxnLst/>
              <a:rect l="l" t="t" r="r" b="b"/>
              <a:pathLst>
                <a:path w="216951" h="216951">
                  <a:moveTo>
                    <a:pt x="0" y="0"/>
                  </a:moveTo>
                  <a:lnTo>
                    <a:pt x="216951" y="0"/>
                  </a:lnTo>
                  <a:lnTo>
                    <a:pt x="216951" y="216951"/>
                  </a:lnTo>
                  <a:lnTo>
                    <a:pt x="0" y="216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2893974" y="4155117"/>
            <a:ext cx="0" cy="1708870"/>
          </a:xfrm>
          <a:prstGeom prst="line">
            <a:avLst/>
          </a:prstGeom>
          <a:ln w="28575" cap="flat">
            <a:solidFill>
              <a:srgbClr val="4B84B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583459" y="1547907"/>
            <a:ext cx="1394822" cy="139482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71773" y="5656421"/>
            <a:ext cx="3624193" cy="3601879"/>
            <a:chOff x="0" y="0"/>
            <a:chExt cx="4386581" cy="4359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2"/>
              <a:stretch>
                <a:fillRect l="-32032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AutoShape 8"/>
          <p:cNvSpPr/>
          <p:nvPr/>
        </p:nvSpPr>
        <p:spPr>
          <a:xfrm flipH="1">
            <a:off x="-637157" y="7457361"/>
            <a:ext cx="1708803" cy="15222"/>
          </a:xfrm>
          <a:prstGeom prst="line">
            <a:avLst/>
          </a:prstGeom>
          <a:ln w="28575" cap="flat">
            <a:solidFill>
              <a:srgbClr val="4B84B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1386492" y="1525635"/>
            <a:ext cx="3014964" cy="2996400"/>
            <a:chOff x="0" y="0"/>
            <a:chExt cx="4386581" cy="435957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3"/>
              <a:stretch>
                <a:fillRect b="-34159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596038" y="1838789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332468" y="1766176"/>
            <a:ext cx="5075703" cy="86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CHAPERONES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83459" y="3912374"/>
            <a:ext cx="8180024" cy="195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Introduction of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chaperones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Student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groups assigned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to each chaperone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Contact information will be shared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16678" y="3309813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CHAPERONE GROUPS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616678" y="6781387"/>
            <a:ext cx="6530436" cy="195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Student supervision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Head counts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Room checks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Communication during the trip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643199" y="6178826"/>
            <a:ext cx="62281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CHAPERONES HELP WITH:</a:t>
            </a:r>
          </a:p>
        </p:txBody>
      </p:sp>
      <p:sp>
        <p:nvSpPr>
          <p:cNvPr id="17" name="Freeform 17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35851" y="1622454"/>
            <a:ext cx="1394822" cy="139482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740883" y="1987741"/>
            <a:ext cx="6518417" cy="6311518"/>
            <a:chOff x="0" y="0"/>
            <a:chExt cx="890842" cy="8625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90842" cy="862566"/>
            </a:xfrm>
            <a:custGeom>
              <a:avLst/>
              <a:gdLst/>
              <a:ahLst/>
              <a:cxnLst/>
              <a:rect l="l" t="t" r="r" b="b"/>
              <a:pathLst>
                <a:path w="890842" h="862566">
                  <a:moveTo>
                    <a:pt x="0" y="0"/>
                  </a:moveTo>
                  <a:lnTo>
                    <a:pt x="890842" y="0"/>
                  </a:lnTo>
                  <a:lnTo>
                    <a:pt x="890842" y="862566"/>
                  </a:lnTo>
                  <a:lnTo>
                    <a:pt x="0" y="862566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90842" cy="900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044428" y="2217402"/>
            <a:ext cx="5911327" cy="5852197"/>
            <a:chOff x="0" y="0"/>
            <a:chExt cx="7881770" cy="7802929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l="16329" r="16329"/>
            <a:stretch>
              <a:fillRect/>
            </a:stretch>
          </p:blipFill>
          <p:spPr>
            <a:xfrm>
              <a:off x="0" y="0"/>
              <a:ext cx="7881770" cy="7802929"/>
            </a:xfrm>
            <a:prstGeom prst="rect">
              <a:avLst/>
            </a:prstGeom>
          </p:spPr>
        </p:pic>
      </p:grpSp>
      <p:sp>
        <p:nvSpPr>
          <p:cNvPr id="10" name="Freeform 10"/>
          <p:cNvSpPr/>
          <p:nvPr/>
        </p:nvSpPr>
        <p:spPr>
          <a:xfrm>
            <a:off x="1028700" y="7366994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2" y="0"/>
                </a:lnTo>
                <a:lnTo>
                  <a:pt x="614302" y="666403"/>
                </a:lnTo>
                <a:lnTo>
                  <a:pt x="0" y="666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348429" y="1913335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064958" y="1572627"/>
            <a:ext cx="5906862" cy="176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</a:pPr>
            <a:r>
              <a:rPr lang="en-US" sz="509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MOTORCOACH</a:t>
            </a:r>
          </a:p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EXPECTATIONS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63976" y="3645535"/>
            <a:ext cx="8180024" cy="2948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Carry-on bag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only on the bus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Water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allowed on board</a:t>
            </a: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NO food</a:t>
            </a: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NO gum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Remain seated while the bus is moving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Keep the coach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clean and respectful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25538" y="7174849"/>
            <a:ext cx="7012986" cy="149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7"/>
              </a:lnSpc>
              <a:spcBef>
                <a:spcPct val="0"/>
              </a:spcBef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Motorcoaches include restrooms, but </a:t>
            </a:r>
            <a:r>
              <a:rPr lang="en-US" sz="2884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regular stops will be scheduled</a:t>
            </a: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to limit the need for use on board.</a:t>
            </a:r>
          </a:p>
        </p:txBody>
      </p:sp>
      <p:sp>
        <p:nvSpPr>
          <p:cNvPr id="15" name="Freeform 15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409409" cy="10287000"/>
            <a:chOff x="0" y="0"/>
            <a:chExt cx="9879212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983" r="4983"/>
            <a:stretch>
              <a:fillRect/>
            </a:stretch>
          </p:blipFill>
          <p:spPr>
            <a:xfrm>
              <a:off x="0" y="0"/>
              <a:ext cx="9879212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8862022" y="2353057"/>
            <a:ext cx="1394822" cy="139482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8862022" y="6546931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2" y="0"/>
                </a:lnTo>
                <a:lnTo>
                  <a:pt x="614302" y="666402"/>
                </a:lnTo>
                <a:lnTo>
                  <a:pt x="0" y="666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8874600" y="2643938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874600" y="5037223"/>
            <a:ext cx="8180024" cy="1007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2679" lvl="1" indent="-311340" algn="l">
              <a:lnSpc>
                <a:spcPts val="4037"/>
              </a:lnSpc>
              <a:buFont typeface="Arial"/>
              <a:buChar char="•"/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What electronics are allowed?</a:t>
            </a:r>
          </a:p>
          <a:p>
            <a:pPr marL="622679" lvl="1" indent="-311340" algn="l">
              <a:lnSpc>
                <a:spcPts val="4037"/>
              </a:lnSpc>
              <a:spcBef>
                <a:spcPct val="0"/>
              </a:spcBef>
              <a:buFont typeface="Arial"/>
              <a:buChar char="•"/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When can devices be used?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611031" y="2571326"/>
            <a:ext cx="5075703" cy="86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ELECTRONICS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913251" y="4135376"/>
            <a:ext cx="8102722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SCHOOL POLICY FOR YOUR PROGRAM: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642389" y="6435574"/>
            <a:ext cx="7811924" cy="149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7"/>
              </a:lnSpc>
              <a:spcBef>
                <a:spcPct val="0"/>
              </a:spcBef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Electronics may be limited during parts of your program to encourage participation and </a:t>
            </a:r>
            <a:r>
              <a:rPr lang="en-US" sz="2884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maximize your experience. </a:t>
            </a:r>
          </a:p>
        </p:txBody>
      </p:sp>
      <p:sp>
        <p:nvSpPr>
          <p:cNvPr id="13" name="Freeform 13"/>
          <p:cNvSpPr/>
          <p:nvPr/>
        </p:nvSpPr>
        <p:spPr>
          <a:xfrm>
            <a:off x="796815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15976" y="2224337"/>
            <a:ext cx="5874495" cy="5838326"/>
            <a:chOff x="0" y="0"/>
            <a:chExt cx="4386581" cy="43595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2"/>
              <a:stretch>
                <a:fillRect l="-3926" r="-72887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262066" y="1300033"/>
            <a:ext cx="1394822" cy="139482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134213" y="4208217"/>
            <a:ext cx="7748899" cy="3938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Students should be in rooms within 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    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15 minutes of arrival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Curfew and lights-out determined each evening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Boys in boys’ room  -  girls in girls’ room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Shoes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required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in hallways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Students must travel in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groups –   never alone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67432" y="3605656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GUIDELINES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74644" y="1590914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07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9498" y="1204783"/>
            <a:ext cx="5763614" cy="176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HOTEL EXPECTATIONS</a:t>
            </a:r>
          </a:p>
        </p:txBody>
      </p:sp>
      <p:sp>
        <p:nvSpPr>
          <p:cNvPr id="11" name="Freeform 11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86366" y="0"/>
            <a:ext cx="5316202" cy="10287000"/>
            <a:chOff x="0" y="0"/>
            <a:chExt cx="812800" cy="15727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572791"/>
            </a:xfrm>
            <a:custGeom>
              <a:avLst/>
              <a:gdLst/>
              <a:ahLst/>
              <a:cxnLst/>
              <a:rect l="l" t="t" r="r" b="b"/>
              <a:pathLst>
                <a:path w="812800" h="1572791">
                  <a:moveTo>
                    <a:pt x="0" y="0"/>
                  </a:moveTo>
                  <a:lnTo>
                    <a:pt x="812800" y="0"/>
                  </a:lnTo>
                  <a:lnTo>
                    <a:pt x="812800" y="1572791"/>
                  </a:lnTo>
                  <a:lnTo>
                    <a:pt x="0" y="1572791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1610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2334" y="1906647"/>
            <a:ext cx="6513812" cy="6473707"/>
            <a:chOff x="0" y="0"/>
            <a:chExt cx="4386581" cy="435957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2"/>
              <a:stretch>
                <a:fillRect t="-44924" b="-33822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8378383" y="5306842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2" y="0"/>
                </a:lnTo>
                <a:lnTo>
                  <a:pt x="614302" y="666402"/>
                </a:lnTo>
                <a:lnTo>
                  <a:pt x="0" y="666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8345164" y="2258602"/>
            <a:ext cx="8425911" cy="2453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Chaperones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conduct evening room checks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Students should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remain on assigned floors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and may not leave the floor without an adult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Rooms should be left clean at checkout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378383" y="1656041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HOTEL SAFETY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20105" y="5134649"/>
            <a:ext cx="8180024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Security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staff will be present on hotel floors overnight.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45164" y="7111404"/>
            <a:ext cx="8425911" cy="1462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To respect our hotel partners, students must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remain quiet and orderly in hallways and shared spaces.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45164" y="6511329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HOTEL CONDUCT</a:t>
            </a:r>
          </a:p>
        </p:txBody>
      </p:sp>
      <p:sp>
        <p:nvSpPr>
          <p:cNvPr id="13" name="Freeform 13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84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398036" cy="15727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8036" cy="1572791"/>
            </a:xfrm>
            <a:custGeom>
              <a:avLst/>
              <a:gdLst/>
              <a:ahLst/>
              <a:cxnLst/>
              <a:rect l="l" t="t" r="r" b="b"/>
              <a:pathLst>
                <a:path w="1398036" h="1572791">
                  <a:moveTo>
                    <a:pt x="0" y="0"/>
                  </a:moveTo>
                  <a:lnTo>
                    <a:pt x="1398036" y="0"/>
                  </a:lnTo>
                  <a:lnTo>
                    <a:pt x="1398036" y="1572791"/>
                  </a:lnTo>
                  <a:lnTo>
                    <a:pt x="0" y="15727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98036" cy="1610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31138" y="1955717"/>
            <a:ext cx="1394822" cy="139482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782587" y="2193440"/>
            <a:ext cx="7866827" cy="5900120"/>
          </a:xfrm>
          <a:custGeom>
            <a:avLst/>
            <a:gdLst/>
            <a:ahLst/>
            <a:cxnLst/>
            <a:rect l="l" t="t" r="r" b="b"/>
            <a:pathLst>
              <a:path w="7866827" h="5900120">
                <a:moveTo>
                  <a:pt x="0" y="0"/>
                </a:moveTo>
                <a:lnTo>
                  <a:pt x="7866826" y="0"/>
                </a:lnTo>
                <a:lnTo>
                  <a:pt x="7866826" y="5900120"/>
                </a:lnTo>
                <a:lnTo>
                  <a:pt x="0" y="59001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943716" y="2246598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08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25648" y="1736372"/>
            <a:ext cx="5823001" cy="176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</a:pPr>
            <a:r>
              <a:rPr lang="en-US" sz="509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DAILY</a:t>
            </a:r>
          </a:p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EXPECTATIONS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84497" y="5244818"/>
            <a:ext cx="7366705" cy="195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Please be: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Respectful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Courteous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Attentive</a:t>
            </a: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during tours and activities.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184497" y="4165300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2" y="0"/>
                </a:lnTo>
                <a:lnTo>
                  <a:pt x="614302" y="666403"/>
                </a:lnTo>
                <a:lnTo>
                  <a:pt x="0" y="666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971503" y="3991136"/>
            <a:ext cx="7423449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Students represent their 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school and community.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84497" y="7488273"/>
            <a:ext cx="7423449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Students must remain with their 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chaperone group </a:t>
            </a: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at attractions.</a:t>
            </a:r>
          </a:p>
        </p:txBody>
      </p:sp>
      <p:sp>
        <p:nvSpPr>
          <p:cNvPr id="15" name="Freeform 15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99832" y="0"/>
            <a:ext cx="8109242" cy="11138148"/>
            <a:chOff x="0" y="0"/>
            <a:chExt cx="10812322" cy="1485086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403" r="1403"/>
            <a:stretch>
              <a:fillRect/>
            </a:stretch>
          </p:blipFill>
          <p:spPr>
            <a:xfrm>
              <a:off x="0" y="0"/>
              <a:ext cx="10812322" cy="14850863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8654431" y="1477800"/>
            <a:ext cx="1394822" cy="139482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8667009" y="7546284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2" y="0"/>
                </a:lnTo>
                <a:lnTo>
                  <a:pt x="614302" y="666403"/>
                </a:lnTo>
                <a:lnTo>
                  <a:pt x="0" y="666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8667009" y="1768681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09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67009" y="4161965"/>
            <a:ext cx="8180024" cy="993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2679" lvl="1" indent="-311340" algn="l">
              <a:lnSpc>
                <a:spcPts val="4037"/>
              </a:lnSpc>
              <a:buFont typeface="Arial"/>
              <a:buChar char="•"/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Suggested amount:</a:t>
            </a:r>
          </a:p>
          <a:p>
            <a:pPr algn="l">
              <a:lnSpc>
                <a:spcPts val="4037"/>
              </a:lnSpc>
              <a:spcBef>
                <a:spcPct val="0"/>
              </a:spcBef>
            </a:pPr>
            <a:r>
              <a:rPr lang="en-US" sz="2884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$15-20 per day for lunches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384525" y="1258454"/>
            <a:ext cx="5075703" cy="176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MONEY &amp; SOUVENIRS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705660" y="3260119"/>
            <a:ext cx="8102722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SPENDING MONEY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47376" y="7434927"/>
            <a:ext cx="7811924" cy="149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7"/>
              </a:lnSpc>
            </a:pPr>
            <a:r>
              <a:rPr lang="en-US" sz="2884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Not permitted souvenirs include:</a:t>
            </a:r>
          </a:p>
          <a:p>
            <a:pPr algn="l">
              <a:lnSpc>
                <a:spcPts val="4037"/>
              </a:lnSpc>
              <a:spcBef>
                <a:spcPct val="0"/>
              </a:spcBef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inappropriate apparel, toy weapons, fireworks, or novelty prank items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654431" y="5546034"/>
            <a:ext cx="8180024" cy="149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7"/>
              </a:lnSpc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Additional money may be brought for:</a:t>
            </a:r>
          </a:p>
          <a:p>
            <a:pPr marL="622679" lvl="1" indent="-311340" algn="l">
              <a:lnSpc>
                <a:spcPts val="4037"/>
              </a:lnSpc>
              <a:buFont typeface="Arial"/>
              <a:buChar char="•"/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Souvenirs</a:t>
            </a:r>
          </a:p>
          <a:p>
            <a:pPr marL="622679" lvl="1" indent="-311340" algn="l">
              <a:lnSpc>
                <a:spcPts val="4037"/>
              </a:lnSpc>
              <a:spcBef>
                <a:spcPct val="0"/>
              </a:spcBef>
              <a:buFont typeface="Arial"/>
              <a:buChar char="•"/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Snacks</a:t>
            </a:r>
          </a:p>
        </p:txBody>
      </p:sp>
      <p:sp>
        <p:nvSpPr>
          <p:cNvPr id="14" name="Freeform 14"/>
          <p:cNvSpPr/>
          <p:nvPr/>
        </p:nvSpPr>
        <p:spPr>
          <a:xfrm>
            <a:off x="16808382" y="189854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6"/>
                </a:lnTo>
                <a:lnTo>
                  <a:pt x="0" y="8388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2893974" y="4155117"/>
            <a:ext cx="0" cy="1708870"/>
          </a:xfrm>
          <a:prstGeom prst="line">
            <a:avLst/>
          </a:prstGeom>
          <a:ln w="28575" cap="flat">
            <a:solidFill>
              <a:srgbClr val="4B84B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999576" y="2381853"/>
            <a:ext cx="1394822" cy="139482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71773" y="5656421"/>
            <a:ext cx="3624193" cy="3601879"/>
            <a:chOff x="0" y="0"/>
            <a:chExt cx="4386581" cy="4359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2"/>
              <a:stretch>
                <a:fillRect t="-17161" b="-17161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AutoShape 8"/>
          <p:cNvSpPr/>
          <p:nvPr/>
        </p:nvSpPr>
        <p:spPr>
          <a:xfrm flipH="1">
            <a:off x="-637157" y="7457361"/>
            <a:ext cx="1708803" cy="15222"/>
          </a:xfrm>
          <a:prstGeom prst="line">
            <a:avLst/>
          </a:prstGeom>
          <a:ln w="28575" cap="flat">
            <a:solidFill>
              <a:srgbClr val="4B84B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1386492" y="1525635"/>
            <a:ext cx="3014964" cy="2996400"/>
            <a:chOff x="0" y="0"/>
            <a:chExt cx="4386581" cy="435957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3"/>
              <a:stretch>
                <a:fillRect t="-17079" b="-17079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012154" y="2672734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48585" y="2600122"/>
            <a:ext cx="5075703" cy="86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DRESS CODE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999576" y="4941437"/>
            <a:ext cx="8180024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School dress code may apply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Comfortable clothing recommended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032795" y="4143759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DRESS EXPECTATIONS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032795" y="6442742"/>
            <a:ext cx="8180024" cy="1462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Special events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may include: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Arlington Wreath Ceremony guidelines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Broadway attire determined by school</a:t>
            </a:r>
          </a:p>
        </p:txBody>
      </p:sp>
      <p:sp>
        <p:nvSpPr>
          <p:cNvPr id="16" name="Freeform 16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35851" y="1919928"/>
            <a:ext cx="1394822" cy="139482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740883" y="1987741"/>
            <a:ext cx="6518417" cy="6311518"/>
            <a:chOff x="0" y="0"/>
            <a:chExt cx="890842" cy="8625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90842" cy="862566"/>
            </a:xfrm>
            <a:custGeom>
              <a:avLst/>
              <a:gdLst/>
              <a:ahLst/>
              <a:cxnLst/>
              <a:rect l="l" t="t" r="r" b="b"/>
              <a:pathLst>
                <a:path w="890842" h="862566">
                  <a:moveTo>
                    <a:pt x="0" y="0"/>
                  </a:moveTo>
                  <a:lnTo>
                    <a:pt x="890842" y="0"/>
                  </a:lnTo>
                  <a:lnTo>
                    <a:pt x="890842" y="862566"/>
                  </a:lnTo>
                  <a:lnTo>
                    <a:pt x="0" y="862566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90842" cy="900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044428" y="2217402"/>
            <a:ext cx="5911327" cy="5852197"/>
            <a:chOff x="0" y="0"/>
            <a:chExt cx="7881770" cy="7802929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l="18471" t="43462" r="1529" b="3738"/>
            <a:stretch>
              <a:fillRect/>
            </a:stretch>
          </p:blipFill>
          <p:spPr>
            <a:xfrm>
              <a:off x="0" y="0"/>
              <a:ext cx="7881770" cy="7802929"/>
            </a:xfrm>
            <a:prstGeom prst="rect">
              <a:avLst/>
            </a:prstGeom>
          </p:spPr>
        </p:pic>
      </p:grpSp>
      <p:sp>
        <p:nvSpPr>
          <p:cNvPr id="10" name="Freeform 10"/>
          <p:cNvSpPr/>
          <p:nvPr/>
        </p:nvSpPr>
        <p:spPr>
          <a:xfrm>
            <a:off x="1348429" y="7565674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3" y="0"/>
                </a:lnTo>
                <a:lnTo>
                  <a:pt x="614303" y="666403"/>
                </a:lnTo>
                <a:lnTo>
                  <a:pt x="0" y="666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348429" y="2210809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046122" y="2149130"/>
            <a:ext cx="6773326" cy="86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HEALTH &amp; SAFETY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755147"/>
            <a:ext cx="8180024" cy="195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Notify teachers 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of any medical conditions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Follow school medication policy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Inhaler must be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prescribed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to be admitted in government buildings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145267" y="7373529"/>
            <a:ext cx="7302849" cy="993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7"/>
              </a:lnSpc>
              <a:spcBef>
                <a:spcPct val="0"/>
              </a:spcBef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Students should always </a:t>
            </a:r>
            <a:r>
              <a:rPr lang="en-US" sz="2884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communicate</a:t>
            </a: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with chaperones if they feel unwell.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45394" y="4111946"/>
            <a:ext cx="8102722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MEDICAL NEEDS</a:t>
            </a:r>
          </a:p>
        </p:txBody>
      </p:sp>
      <p:sp>
        <p:nvSpPr>
          <p:cNvPr id="16" name="Freeform 16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86366" y="0"/>
            <a:ext cx="5316202" cy="10287000"/>
            <a:chOff x="0" y="0"/>
            <a:chExt cx="812800" cy="15727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572791"/>
            </a:xfrm>
            <a:custGeom>
              <a:avLst/>
              <a:gdLst/>
              <a:ahLst/>
              <a:cxnLst/>
              <a:rect l="l" t="t" r="r" b="b"/>
              <a:pathLst>
                <a:path w="812800" h="1572791">
                  <a:moveTo>
                    <a:pt x="0" y="0"/>
                  </a:moveTo>
                  <a:lnTo>
                    <a:pt x="812800" y="0"/>
                  </a:lnTo>
                  <a:lnTo>
                    <a:pt x="812800" y="1572791"/>
                  </a:lnTo>
                  <a:lnTo>
                    <a:pt x="0" y="1572791"/>
                  </a:lnTo>
                  <a:close/>
                </a:path>
              </a:pathLst>
            </a:custGeom>
            <a:solidFill>
              <a:srgbClr val="ADD1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1610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2334" y="1906647"/>
            <a:ext cx="6513812" cy="6473707"/>
            <a:chOff x="0" y="0"/>
            <a:chExt cx="4386581" cy="435957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2"/>
              <a:stretch>
                <a:fillRect t="-17161" b="-17161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8319975" y="6567617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2" y="0"/>
                </a:lnTo>
                <a:lnTo>
                  <a:pt x="614302" y="666402"/>
                </a:lnTo>
                <a:lnTo>
                  <a:pt x="0" y="666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8319975" y="1809303"/>
            <a:ext cx="1394822" cy="139482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319975" y="4461698"/>
            <a:ext cx="10341628" cy="1462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Parents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may contact: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Teachers / chaperones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SOT Emergency Hotline: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800-286-8732 </a:t>
            </a:r>
            <a:r>
              <a:rPr lang="en-US" sz="2799" i="1">
                <a:solidFill>
                  <a:srgbClr val="244B74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(Option 2)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19975" y="3679831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EMERGENCY COMMUNICATION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079276" y="6519992"/>
            <a:ext cx="8180024" cy="195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SOT ID Badges 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will be issued on departure day and should be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worn daily.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Emergency SOT number is written on 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each badge for easy access if needed.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32553" y="2100184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030246" y="2038505"/>
            <a:ext cx="6773326" cy="86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COMMUNICATION</a:t>
            </a:r>
          </a:p>
        </p:txBody>
      </p:sp>
      <p:sp>
        <p:nvSpPr>
          <p:cNvPr id="16" name="Freeform 16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93325" y="0"/>
            <a:ext cx="8690517" cy="10287000"/>
            <a:chOff x="0" y="0"/>
            <a:chExt cx="11587356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5512" b="5817"/>
            <a:stretch>
              <a:fillRect/>
            </a:stretch>
          </p:blipFill>
          <p:spPr>
            <a:xfrm>
              <a:off x="0" y="0"/>
              <a:ext cx="11587356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 rot="10799222">
            <a:off x="1058246" y="1835340"/>
            <a:ext cx="6897458" cy="3441201"/>
            <a:chOff x="0" y="0"/>
            <a:chExt cx="2425616" cy="12101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25616" cy="1210161"/>
            </a:xfrm>
            <a:custGeom>
              <a:avLst/>
              <a:gdLst/>
              <a:ahLst/>
              <a:cxnLst/>
              <a:rect l="l" t="t" r="r" b="b"/>
              <a:pathLst>
                <a:path w="2425616" h="1210161">
                  <a:moveTo>
                    <a:pt x="112243" y="0"/>
                  </a:moveTo>
                  <a:lnTo>
                    <a:pt x="2313373" y="0"/>
                  </a:lnTo>
                  <a:cubicBezTo>
                    <a:pt x="2375363" y="0"/>
                    <a:pt x="2425616" y="50253"/>
                    <a:pt x="2425616" y="112243"/>
                  </a:cubicBezTo>
                  <a:lnTo>
                    <a:pt x="2425616" y="1097918"/>
                  </a:lnTo>
                  <a:cubicBezTo>
                    <a:pt x="2425616" y="1159908"/>
                    <a:pt x="2375363" y="1210161"/>
                    <a:pt x="2313373" y="1210161"/>
                  </a:cubicBezTo>
                  <a:lnTo>
                    <a:pt x="112243" y="1210161"/>
                  </a:lnTo>
                  <a:cubicBezTo>
                    <a:pt x="50253" y="1210161"/>
                    <a:pt x="0" y="1159908"/>
                    <a:pt x="0" y="1097918"/>
                  </a:cubicBezTo>
                  <a:lnTo>
                    <a:pt x="0" y="112243"/>
                  </a:lnTo>
                  <a:cubicBezTo>
                    <a:pt x="0" y="50253"/>
                    <a:pt x="50253" y="0"/>
                    <a:pt x="112243" y="0"/>
                  </a:cubicBezTo>
                  <a:close/>
                </a:path>
              </a:pathLst>
            </a:custGeom>
            <a:ln w="38100" cap="rnd">
              <a:solidFill>
                <a:srgbClr val="4B84B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425616" cy="1248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 flipH="1">
            <a:off x="-3075018" y="3556721"/>
            <a:ext cx="4133265" cy="934"/>
          </a:xfrm>
          <a:prstGeom prst="line">
            <a:avLst/>
          </a:prstGeom>
          <a:ln w="28575" cap="flat">
            <a:solidFill>
              <a:srgbClr val="4B84B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089427" y="2733664"/>
            <a:ext cx="4835096" cy="1056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06"/>
              </a:lnSpc>
            </a:pPr>
            <a:r>
              <a:rPr lang="en-US" sz="6698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WELCOME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96686" y="5651454"/>
            <a:ext cx="6368464" cy="1462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We're excited to prepare for this upcoming educational travel experience together.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96686" y="7475809"/>
            <a:ext cx="6506238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NOT JUST A TRIP. 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A DEFINING MOMENT.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89427" y="3714345"/>
            <a:ext cx="5141223" cy="67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59"/>
              </a:lnSpc>
              <a:spcBef>
                <a:spcPct val="0"/>
              </a:spcBef>
            </a:pPr>
            <a:r>
              <a:rPr lang="en-US" sz="3971" b="1" spc="1358">
                <a:solidFill>
                  <a:srgbClr val="4B84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TRAVELERS!</a:t>
            </a:r>
          </a:p>
        </p:txBody>
      </p:sp>
      <p:sp>
        <p:nvSpPr>
          <p:cNvPr id="12" name="Freeform 12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398036" cy="15727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8036" cy="1572791"/>
            </a:xfrm>
            <a:custGeom>
              <a:avLst/>
              <a:gdLst/>
              <a:ahLst/>
              <a:cxnLst/>
              <a:rect l="l" t="t" r="r" b="b"/>
              <a:pathLst>
                <a:path w="1398036" h="1572791">
                  <a:moveTo>
                    <a:pt x="0" y="0"/>
                  </a:moveTo>
                  <a:lnTo>
                    <a:pt x="1398036" y="0"/>
                  </a:lnTo>
                  <a:lnTo>
                    <a:pt x="1398036" y="1572791"/>
                  </a:lnTo>
                  <a:lnTo>
                    <a:pt x="0" y="1572791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98036" cy="1610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182884" y="1028700"/>
            <a:ext cx="7076416" cy="8229600"/>
            <a:chOff x="0" y="0"/>
            <a:chExt cx="9435221" cy="109728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t="6441" b="6441"/>
            <a:stretch>
              <a:fillRect/>
            </a:stretch>
          </p:blipFill>
          <p:spPr>
            <a:xfrm>
              <a:off x="0" y="0"/>
              <a:ext cx="9435221" cy="109728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1301765" y="3455611"/>
            <a:ext cx="7565713" cy="1056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06"/>
              </a:lnSpc>
            </a:pPr>
            <a:r>
              <a:rPr lang="en-US" sz="6698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QUESTIONS?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70652" y="4835584"/>
            <a:ext cx="6368464" cy="195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We're excited to prepare for an incredible trip filled with learning, adventure, and unforgettable memories!</a:t>
            </a:r>
          </a:p>
        </p:txBody>
      </p:sp>
      <p:sp>
        <p:nvSpPr>
          <p:cNvPr id="9" name="Freeform 9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t="-6080" b="-60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514616" y="2943300"/>
            <a:ext cx="10212764" cy="537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 b="1" spc="1094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THANK YOU FOR JOINING AN</a:t>
            </a:r>
          </a:p>
        </p:txBody>
      </p:sp>
      <p:grpSp>
        <p:nvGrpSpPr>
          <p:cNvPr id="4" name="Group 4"/>
          <p:cNvGrpSpPr/>
          <p:nvPr/>
        </p:nvGrpSpPr>
        <p:grpSpPr>
          <a:xfrm rot="10799222">
            <a:off x="1035027" y="3654260"/>
            <a:ext cx="11040659" cy="3626484"/>
            <a:chOff x="0" y="0"/>
            <a:chExt cx="3882648" cy="12753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882648" cy="1275319"/>
            </a:xfrm>
            <a:custGeom>
              <a:avLst/>
              <a:gdLst/>
              <a:ahLst/>
              <a:cxnLst/>
              <a:rect l="l" t="t" r="r" b="b"/>
              <a:pathLst>
                <a:path w="3882648" h="1275319">
                  <a:moveTo>
                    <a:pt x="70122" y="0"/>
                  </a:moveTo>
                  <a:lnTo>
                    <a:pt x="3812526" y="0"/>
                  </a:lnTo>
                  <a:cubicBezTo>
                    <a:pt x="3851253" y="0"/>
                    <a:pt x="3882648" y="31395"/>
                    <a:pt x="3882648" y="70122"/>
                  </a:cubicBezTo>
                  <a:lnTo>
                    <a:pt x="3882648" y="1205197"/>
                  </a:lnTo>
                  <a:cubicBezTo>
                    <a:pt x="3882648" y="1243924"/>
                    <a:pt x="3851253" y="1275319"/>
                    <a:pt x="3812526" y="1275319"/>
                  </a:cubicBezTo>
                  <a:lnTo>
                    <a:pt x="70122" y="1275319"/>
                  </a:lnTo>
                  <a:cubicBezTo>
                    <a:pt x="31395" y="1275319"/>
                    <a:pt x="0" y="1243924"/>
                    <a:pt x="0" y="1205197"/>
                  </a:cubicBezTo>
                  <a:lnTo>
                    <a:pt x="0" y="70122"/>
                  </a:lnTo>
                  <a:cubicBezTo>
                    <a:pt x="0" y="31395"/>
                    <a:pt x="31395" y="0"/>
                    <a:pt x="70122" y="0"/>
                  </a:cubicBezTo>
                  <a:close/>
                </a:path>
              </a:pathLst>
            </a:custGeom>
            <a:ln w="38100" cap="rnd">
              <a:solidFill>
                <a:srgbClr val="4B84B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882648" cy="13134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 flipH="1">
            <a:off x="-3098837" y="5384109"/>
            <a:ext cx="4133265" cy="934"/>
          </a:xfrm>
          <a:prstGeom prst="line">
            <a:avLst/>
          </a:prstGeom>
          <a:ln w="28575" cap="flat">
            <a:solidFill>
              <a:srgbClr val="4B84B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813046" y="3561233"/>
            <a:ext cx="10975425" cy="3622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560"/>
              </a:lnSpc>
              <a:spcBef>
                <a:spcPct val="0"/>
              </a:spcBef>
            </a:pPr>
            <a:r>
              <a:rPr lang="en-US" sz="104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EDUCATION PROGRAM</a:t>
            </a:r>
          </a:p>
        </p:txBody>
      </p:sp>
      <p:sp>
        <p:nvSpPr>
          <p:cNvPr id="9" name="Freeform 9"/>
          <p:cNvSpPr/>
          <p:nvPr/>
        </p:nvSpPr>
        <p:spPr>
          <a:xfrm>
            <a:off x="13569521" y="4106714"/>
            <a:ext cx="3306024" cy="2556659"/>
          </a:xfrm>
          <a:custGeom>
            <a:avLst/>
            <a:gdLst/>
            <a:ahLst/>
            <a:cxnLst/>
            <a:rect l="l" t="t" r="r" b="b"/>
            <a:pathLst>
              <a:path w="3306024" h="2556659">
                <a:moveTo>
                  <a:pt x="0" y="0"/>
                </a:moveTo>
                <a:lnTo>
                  <a:pt x="3306024" y="0"/>
                </a:lnTo>
                <a:lnTo>
                  <a:pt x="3306024" y="2556658"/>
                </a:lnTo>
                <a:lnTo>
                  <a:pt x="0" y="25566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14616" y="7448859"/>
            <a:ext cx="13096641" cy="480696"/>
            <a:chOff x="0" y="0"/>
            <a:chExt cx="17462188" cy="640928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57150"/>
              <a:ext cx="17462188" cy="6980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479"/>
                </a:lnSpc>
                <a:spcBef>
                  <a:spcPct val="0"/>
                </a:spcBef>
              </a:pPr>
              <a:r>
                <a:rPr lang="en-US" sz="3199" b="1" i="1" spc="1094">
                  <a:solidFill>
                    <a:srgbClr val="FFFFFF"/>
                  </a:solidFill>
                  <a:latin typeface="Montserrat Medium Italics"/>
                  <a:ea typeface="Montserrat Medium Italics"/>
                  <a:cs typeface="Montserrat Medium Italics"/>
                  <a:sym typeface="Montserrat Medium Italics"/>
                </a:rPr>
                <a:t>WITH STUDENTS ON TOURS</a:t>
              </a:r>
            </a:p>
          </p:txBody>
        </p:sp>
        <p:sp>
          <p:nvSpPr>
            <p:cNvPr id="12" name="Freeform 12"/>
            <p:cNvSpPr/>
            <p:nvPr/>
          </p:nvSpPr>
          <p:spPr>
            <a:xfrm>
              <a:off x="11892176" y="103513"/>
              <a:ext cx="216951" cy="216951"/>
            </a:xfrm>
            <a:custGeom>
              <a:avLst/>
              <a:gdLst/>
              <a:ahLst/>
              <a:cxnLst/>
              <a:rect l="l" t="t" r="r" b="b"/>
              <a:pathLst>
                <a:path w="216951" h="216951">
                  <a:moveTo>
                    <a:pt x="0" y="0"/>
                  </a:moveTo>
                  <a:lnTo>
                    <a:pt x="216951" y="0"/>
                  </a:lnTo>
                  <a:lnTo>
                    <a:pt x="216951" y="216951"/>
                  </a:lnTo>
                  <a:lnTo>
                    <a:pt x="0" y="216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316202" cy="10287000"/>
            <a:chOff x="0" y="0"/>
            <a:chExt cx="812800" cy="15727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572791"/>
            </a:xfrm>
            <a:custGeom>
              <a:avLst/>
              <a:gdLst/>
              <a:ahLst/>
              <a:cxnLst/>
              <a:rect l="l" t="t" r="r" b="b"/>
              <a:pathLst>
                <a:path w="812800" h="1572791">
                  <a:moveTo>
                    <a:pt x="0" y="0"/>
                  </a:moveTo>
                  <a:lnTo>
                    <a:pt x="812800" y="0"/>
                  </a:lnTo>
                  <a:lnTo>
                    <a:pt x="812800" y="1572791"/>
                  </a:lnTo>
                  <a:lnTo>
                    <a:pt x="0" y="1572791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1610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930939" y="3020215"/>
            <a:ext cx="6239675" cy="4929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Final Itinerary Overview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Departure &amp; Arrival Logistics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Packing &amp; Luggage Guidelines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Travel Expectations </a:t>
            </a: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Airport</a:t>
            </a: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Motorcoach</a:t>
            </a: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Hotel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Spending Money &amp; Souvenirs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Safety &amp; Medical Needs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Communication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930939" y="2468090"/>
            <a:ext cx="4694104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WE’LL COVER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1906647"/>
            <a:ext cx="6513812" cy="6473707"/>
            <a:chOff x="0" y="0"/>
            <a:chExt cx="4386581" cy="435957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2"/>
              <a:stretch>
                <a:fillRect t="-17161" b="-17161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84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398036" cy="15727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8036" cy="1572791"/>
            </a:xfrm>
            <a:custGeom>
              <a:avLst/>
              <a:gdLst/>
              <a:ahLst/>
              <a:cxnLst/>
              <a:rect l="l" t="t" r="r" b="b"/>
              <a:pathLst>
                <a:path w="1398036" h="1572791">
                  <a:moveTo>
                    <a:pt x="0" y="0"/>
                  </a:moveTo>
                  <a:lnTo>
                    <a:pt x="1398036" y="0"/>
                  </a:lnTo>
                  <a:lnTo>
                    <a:pt x="1398036" y="1572791"/>
                  </a:lnTo>
                  <a:lnTo>
                    <a:pt x="0" y="15727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98036" cy="1610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31353" y="2581242"/>
            <a:ext cx="1394822" cy="139482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782587" y="2193440"/>
            <a:ext cx="7866827" cy="5900120"/>
          </a:xfrm>
          <a:custGeom>
            <a:avLst/>
            <a:gdLst/>
            <a:ahLst/>
            <a:cxnLst/>
            <a:rect l="l" t="t" r="r" b="b"/>
            <a:pathLst>
              <a:path w="7866827" h="5900120">
                <a:moveTo>
                  <a:pt x="0" y="0"/>
                </a:moveTo>
                <a:lnTo>
                  <a:pt x="7866826" y="0"/>
                </a:lnTo>
                <a:lnTo>
                  <a:pt x="7866826" y="5900120"/>
                </a:lnTo>
                <a:lnTo>
                  <a:pt x="0" y="59001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72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443932" y="2872123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28765" y="4441371"/>
            <a:ext cx="5654732" cy="195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Trip Overview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Exact timing may adjust on the road in </a:t>
            </a:r>
            <a:r>
              <a:rPr lang="en-US" sz="27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real time</a:t>
            </a: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based on live events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125863" y="2361896"/>
            <a:ext cx="5823001" cy="176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FINAL ITINERARY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77543" y="6862749"/>
            <a:ext cx="8180024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We will always do the utmost to 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maximize your travel experience!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28700" y="7036912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2" y="0"/>
                </a:lnTo>
                <a:lnTo>
                  <a:pt x="614302" y="666403"/>
                </a:lnTo>
                <a:lnTo>
                  <a:pt x="0" y="666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776905"/>
            <a:ext cx="1937259" cy="6510095"/>
            <a:chOff x="0" y="0"/>
            <a:chExt cx="2583013" cy="868012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6305" r="33893"/>
            <a:stretch>
              <a:fillRect/>
            </a:stretch>
          </p:blipFill>
          <p:spPr>
            <a:xfrm>
              <a:off x="0" y="0"/>
              <a:ext cx="2583013" cy="8680127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8795973" y="1615880"/>
            <a:ext cx="1394822" cy="139482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78287" y="1643855"/>
            <a:ext cx="5789664" cy="5754017"/>
            <a:chOff x="0" y="0"/>
            <a:chExt cx="4386581" cy="435957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3"/>
              <a:stretch>
                <a:fillRect l="-17385" r="-47256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808551" y="1906761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12838" y="4598782"/>
            <a:ext cx="8180024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Meeting location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653405" y="1520630"/>
            <a:ext cx="4898890" cy="176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DEPARTURE + RETURN INFO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46057" y="3996221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DEPARTURE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046057" y="6476867"/>
            <a:ext cx="8180024" cy="47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Expected arrival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9276" y="5874306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RETURN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644816" y="7672572"/>
            <a:ext cx="8180024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If delays occur,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updates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will be communicated to families at home. </a:t>
            </a:r>
          </a:p>
        </p:txBody>
      </p:sp>
      <p:sp>
        <p:nvSpPr>
          <p:cNvPr id="16" name="Freeform 16"/>
          <p:cNvSpPr/>
          <p:nvPr/>
        </p:nvSpPr>
        <p:spPr>
          <a:xfrm>
            <a:off x="8795973" y="7846735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2" y="0"/>
                </a:lnTo>
                <a:lnTo>
                  <a:pt x="614302" y="666403"/>
                </a:lnTo>
                <a:lnTo>
                  <a:pt x="0" y="666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15976" y="2224337"/>
            <a:ext cx="5874495" cy="5838326"/>
            <a:chOff x="0" y="0"/>
            <a:chExt cx="4386581" cy="43595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2"/>
              <a:stretch>
                <a:fillRect l="-36988" r="-36988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134213" y="4208217"/>
            <a:ext cx="8180024" cy="195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Arrive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 hours before departure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Standard TSA Regulations apply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Adults (over 18) must bring government-issued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REAL ID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-compliant license 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67432" y="3605656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CHECK-IN PROCESS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67432" y="7476700"/>
            <a:ext cx="6530436" cy="1462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Follow all security instructions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Be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respectful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on flights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Remain seated when required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93952" y="6874139"/>
            <a:ext cx="519418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AIRPORT CONDUCT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262066" y="1300033"/>
            <a:ext cx="1394822" cy="139482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274644" y="1590914"/>
            <a:ext cx="1369666" cy="74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2"/>
              </a:lnSpc>
              <a:spcBef>
                <a:spcPct val="0"/>
              </a:spcBef>
            </a:pPr>
            <a:r>
              <a:rPr lang="en-US" sz="4358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03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19498" y="1204783"/>
            <a:ext cx="5763614" cy="176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7"/>
              </a:lnSpc>
              <a:spcBef>
                <a:spcPct val="0"/>
              </a:spcBef>
            </a:pPr>
            <a:r>
              <a:rPr lang="en-US" sz="5090" b="1">
                <a:solidFill>
                  <a:srgbClr val="4B84B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AIRPORT EXPECTATIONS</a:t>
            </a:r>
          </a:p>
        </p:txBody>
      </p:sp>
      <p:sp>
        <p:nvSpPr>
          <p:cNvPr id="13" name="Freeform 13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86366" y="0"/>
            <a:ext cx="5316202" cy="10287000"/>
            <a:chOff x="0" y="0"/>
            <a:chExt cx="812800" cy="15727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572791"/>
            </a:xfrm>
            <a:custGeom>
              <a:avLst/>
              <a:gdLst/>
              <a:ahLst/>
              <a:cxnLst/>
              <a:rect l="l" t="t" r="r" b="b"/>
              <a:pathLst>
                <a:path w="812800" h="1572791">
                  <a:moveTo>
                    <a:pt x="0" y="0"/>
                  </a:moveTo>
                  <a:lnTo>
                    <a:pt x="812800" y="0"/>
                  </a:lnTo>
                  <a:lnTo>
                    <a:pt x="812800" y="1572791"/>
                  </a:lnTo>
                  <a:lnTo>
                    <a:pt x="0" y="1572791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1610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2334" y="1906647"/>
            <a:ext cx="6513812" cy="6473707"/>
            <a:chOff x="0" y="0"/>
            <a:chExt cx="4386581" cy="435957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2"/>
              <a:stretch>
                <a:fillRect t="-36764" b="-14028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496479" y="3234056"/>
            <a:ext cx="8180024" cy="2948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 suitcase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(50 lbs. or less)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 carry-on 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bag or backpack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Likely to be a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checked bag fee </a:t>
            </a:r>
          </a:p>
          <a:p>
            <a:pPr marL="1209039" lvl="2" indent="-403013" algn="l">
              <a:lnSpc>
                <a:spcPts val="3919"/>
              </a:lnSpc>
              <a:spcBef>
                <a:spcPct val="0"/>
              </a:spcBef>
              <a:buFont typeface="Arial"/>
              <a:buChar char="⚬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Airports are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cashless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, so prepare for the bag fee with a card or digital payment.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529698" y="2631495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LUGGAGE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52505" y="6631250"/>
            <a:ext cx="8180024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Liquids in carry-ons must be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 oz containers in a quart-size bag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10" name="Freeform 10"/>
          <p:cNvSpPr/>
          <p:nvPr/>
        </p:nvSpPr>
        <p:spPr>
          <a:xfrm>
            <a:off x="8529698" y="6813870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2" y="0"/>
                </a:lnTo>
                <a:lnTo>
                  <a:pt x="614302" y="666403"/>
                </a:lnTo>
                <a:lnTo>
                  <a:pt x="0" y="666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159481" cy="10287000"/>
            <a:chOff x="0" y="0"/>
            <a:chExt cx="1247512" cy="15727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7512" cy="1572791"/>
            </a:xfrm>
            <a:custGeom>
              <a:avLst/>
              <a:gdLst/>
              <a:ahLst/>
              <a:cxnLst/>
              <a:rect l="l" t="t" r="r" b="b"/>
              <a:pathLst>
                <a:path w="1247512" h="1572791">
                  <a:moveTo>
                    <a:pt x="0" y="0"/>
                  </a:moveTo>
                  <a:lnTo>
                    <a:pt x="1247512" y="0"/>
                  </a:lnTo>
                  <a:lnTo>
                    <a:pt x="1247512" y="1572791"/>
                  </a:lnTo>
                  <a:lnTo>
                    <a:pt x="0" y="1572791"/>
                  </a:lnTo>
                  <a:close/>
                </a:path>
              </a:pathLst>
            </a:custGeom>
            <a:solidFill>
              <a:srgbClr val="4B84B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47512" cy="1610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2876" y="819772"/>
            <a:ext cx="1872823" cy="187282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D1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170" tIns="43170" rIns="43170" bIns="43170" rtlCol="0" anchor="ctr"/>
            <a:lstStyle/>
            <a:p>
              <a:pPr algn="ctr">
                <a:lnSpc>
                  <a:spcPts val="237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4786" y="8050501"/>
            <a:ext cx="1872823" cy="187282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D1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170" tIns="43170" rIns="43170" bIns="43170" rtlCol="0" anchor="ctr"/>
            <a:lstStyle/>
            <a:p>
              <a:pPr algn="ctr">
                <a:lnSpc>
                  <a:spcPts val="237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74360" y="3565249"/>
            <a:ext cx="1872823" cy="187282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D1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170" tIns="43170" rIns="43170" bIns="43170" rtlCol="0" anchor="ctr"/>
            <a:lstStyle/>
            <a:p>
              <a:pPr algn="ctr">
                <a:lnSpc>
                  <a:spcPts val="237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613640" y="7906533"/>
            <a:ext cx="1872823" cy="1872823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D1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170" tIns="43170" rIns="43170" bIns="43170" rtlCol="0" anchor="ctr"/>
            <a:lstStyle/>
            <a:p>
              <a:pPr algn="ctr">
                <a:lnSpc>
                  <a:spcPts val="237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5646077">
            <a:off x="2019785" y="242292"/>
            <a:ext cx="347113" cy="1037565"/>
          </a:xfrm>
          <a:custGeom>
            <a:avLst/>
            <a:gdLst/>
            <a:ahLst/>
            <a:cxnLst/>
            <a:rect l="l" t="t" r="r" b="b"/>
            <a:pathLst>
              <a:path w="347113" h="1037565">
                <a:moveTo>
                  <a:pt x="0" y="0"/>
                </a:moveTo>
                <a:lnTo>
                  <a:pt x="347113" y="0"/>
                </a:lnTo>
                <a:lnTo>
                  <a:pt x="347113" y="1037565"/>
                </a:lnTo>
                <a:lnTo>
                  <a:pt x="0" y="10375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402772">
            <a:off x="2552672" y="4428752"/>
            <a:ext cx="341073" cy="982148"/>
          </a:xfrm>
          <a:custGeom>
            <a:avLst/>
            <a:gdLst/>
            <a:ahLst/>
            <a:cxnLst/>
            <a:rect l="l" t="t" r="r" b="b"/>
            <a:pathLst>
              <a:path w="341073" h="982148">
                <a:moveTo>
                  <a:pt x="0" y="0"/>
                </a:moveTo>
                <a:lnTo>
                  <a:pt x="341073" y="0"/>
                </a:lnTo>
                <a:lnTo>
                  <a:pt x="341073" y="982148"/>
                </a:lnTo>
                <a:lnTo>
                  <a:pt x="0" y="982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9270572">
            <a:off x="345971" y="7755712"/>
            <a:ext cx="326005" cy="938758"/>
          </a:xfrm>
          <a:custGeom>
            <a:avLst/>
            <a:gdLst/>
            <a:ahLst/>
            <a:cxnLst/>
            <a:rect l="l" t="t" r="r" b="b"/>
            <a:pathLst>
              <a:path w="326005" h="938758">
                <a:moveTo>
                  <a:pt x="0" y="0"/>
                </a:moveTo>
                <a:lnTo>
                  <a:pt x="326005" y="0"/>
                </a:lnTo>
                <a:lnTo>
                  <a:pt x="326005" y="938758"/>
                </a:lnTo>
                <a:lnTo>
                  <a:pt x="0" y="9387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10734644" flipH="1">
            <a:off x="7562073" y="7418734"/>
            <a:ext cx="327554" cy="943220"/>
          </a:xfrm>
          <a:custGeom>
            <a:avLst/>
            <a:gdLst/>
            <a:ahLst/>
            <a:cxnLst/>
            <a:rect l="l" t="t" r="r" b="b"/>
            <a:pathLst>
              <a:path w="327554" h="943220">
                <a:moveTo>
                  <a:pt x="327555" y="0"/>
                </a:moveTo>
                <a:lnTo>
                  <a:pt x="0" y="0"/>
                </a:lnTo>
                <a:lnTo>
                  <a:pt x="0" y="943220"/>
                </a:lnTo>
                <a:lnTo>
                  <a:pt x="327555" y="943220"/>
                </a:lnTo>
                <a:lnTo>
                  <a:pt x="32755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1" name="Group 21"/>
          <p:cNvGrpSpPr/>
          <p:nvPr/>
        </p:nvGrpSpPr>
        <p:grpSpPr>
          <a:xfrm>
            <a:off x="3215285" y="1560019"/>
            <a:ext cx="1872823" cy="1872823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D1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170" tIns="43170" rIns="43170" bIns="43170" rtlCol="0" anchor="ctr"/>
            <a:lstStyle/>
            <a:p>
              <a:pPr algn="ctr">
                <a:lnSpc>
                  <a:spcPts val="237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 rot="2791719" flipV="1">
            <a:off x="2559047" y="2167196"/>
            <a:ext cx="334211" cy="998999"/>
          </a:xfrm>
          <a:custGeom>
            <a:avLst/>
            <a:gdLst/>
            <a:ahLst/>
            <a:cxnLst/>
            <a:rect l="l" t="t" r="r" b="b"/>
            <a:pathLst>
              <a:path w="334211" h="998999">
                <a:moveTo>
                  <a:pt x="0" y="999000"/>
                </a:moveTo>
                <a:lnTo>
                  <a:pt x="334211" y="999000"/>
                </a:lnTo>
                <a:lnTo>
                  <a:pt x="334211" y="0"/>
                </a:lnTo>
                <a:lnTo>
                  <a:pt x="0" y="0"/>
                </a:lnTo>
                <a:lnTo>
                  <a:pt x="0" y="9990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3267578" y="5578379"/>
            <a:ext cx="1872823" cy="1872823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D1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170" tIns="43170" rIns="43170" bIns="43170" rtlCol="0" anchor="ctr"/>
            <a:lstStyle/>
            <a:p>
              <a:pPr algn="ctr">
                <a:lnSpc>
                  <a:spcPts val="237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3061335" y="5888030"/>
            <a:ext cx="2408194" cy="1253521"/>
          </a:xfrm>
          <a:custGeom>
            <a:avLst/>
            <a:gdLst/>
            <a:ahLst/>
            <a:cxnLst/>
            <a:rect l="l" t="t" r="r" b="b"/>
            <a:pathLst>
              <a:path w="2408194" h="1253521">
                <a:moveTo>
                  <a:pt x="0" y="0"/>
                </a:moveTo>
                <a:lnTo>
                  <a:pt x="2408194" y="0"/>
                </a:lnTo>
                <a:lnTo>
                  <a:pt x="2408194" y="1253521"/>
                </a:lnTo>
                <a:lnTo>
                  <a:pt x="0" y="12535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058" t="-27265" r="-13644" b="-2770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-10670152" flipH="1">
            <a:off x="2745619" y="6682141"/>
            <a:ext cx="347113" cy="1037565"/>
          </a:xfrm>
          <a:custGeom>
            <a:avLst/>
            <a:gdLst/>
            <a:ahLst/>
            <a:cxnLst/>
            <a:rect l="l" t="t" r="r" b="b"/>
            <a:pathLst>
              <a:path w="347113" h="1037565">
                <a:moveTo>
                  <a:pt x="347113" y="0"/>
                </a:moveTo>
                <a:lnTo>
                  <a:pt x="0" y="0"/>
                </a:lnTo>
                <a:lnTo>
                  <a:pt x="0" y="1037565"/>
                </a:lnTo>
                <a:lnTo>
                  <a:pt x="347113" y="1037565"/>
                </a:lnTo>
                <a:lnTo>
                  <a:pt x="34711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 rot="-1334833">
            <a:off x="463945" y="7927200"/>
            <a:ext cx="2821467" cy="1879803"/>
          </a:xfrm>
          <a:custGeom>
            <a:avLst/>
            <a:gdLst/>
            <a:ahLst/>
            <a:cxnLst/>
            <a:rect l="l" t="t" r="r" b="b"/>
            <a:pathLst>
              <a:path w="2821467" h="1879803">
                <a:moveTo>
                  <a:pt x="0" y="0"/>
                </a:moveTo>
                <a:lnTo>
                  <a:pt x="2821467" y="0"/>
                </a:lnTo>
                <a:lnTo>
                  <a:pt x="2821467" y="1879803"/>
                </a:lnTo>
                <a:lnTo>
                  <a:pt x="0" y="18798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3016809" y="1597526"/>
            <a:ext cx="2302578" cy="1534093"/>
          </a:xfrm>
          <a:custGeom>
            <a:avLst/>
            <a:gdLst/>
            <a:ahLst/>
            <a:cxnLst/>
            <a:rect l="l" t="t" r="r" b="b"/>
            <a:pathLst>
              <a:path w="2302578" h="1534093">
                <a:moveTo>
                  <a:pt x="0" y="0"/>
                </a:moveTo>
                <a:lnTo>
                  <a:pt x="2302578" y="0"/>
                </a:lnTo>
                <a:lnTo>
                  <a:pt x="2302578" y="1534093"/>
                </a:lnTo>
                <a:lnTo>
                  <a:pt x="0" y="15340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758515" y="3797028"/>
            <a:ext cx="1104511" cy="1409265"/>
          </a:xfrm>
          <a:custGeom>
            <a:avLst/>
            <a:gdLst/>
            <a:ahLst/>
            <a:cxnLst/>
            <a:rect l="l" t="t" r="r" b="b"/>
            <a:pathLst>
              <a:path w="1104511" h="1409265">
                <a:moveTo>
                  <a:pt x="0" y="0"/>
                </a:moveTo>
                <a:lnTo>
                  <a:pt x="1104512" y="0"/>
                </a:lnTo>
                <a:lnTo>
                  <a:pt x="1104512" y="1409265"/>
                </a:lnTo>
                <a:lnTo>
                  <a:pt x="0" y="14092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5689366" y="7349036"/>
            <a:ext cx="1662181" cy="2494831"/>
          </a:xfrm>
          <a:custGeom>
            <a:avLst/>
            <a:gdLst/>
            <a:ahLst/>
            <a:cxnLst/>
            <a:rect l="l" t="t" r="r" b="b"/>
            <a:pathLst>
              <a:path w="1662181" h="2494831">
                <a:moveTo>
                  <a:pt x="0" y="0"/>
                </a:moveTo>
                <a:lnTo>
                  <a:pt x="1662181" y="0"/>
                </a:lnTo>
                <a:lnTo>
                  <a:pt x="1662181" y="2494831"/>
                </a:lnTo>
                <a:lnTo>
                  <a:pt x="0" y="249483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/>
          <p:cNvSpPr/>
          <p:nvPr/>
        </p:nvSpPr>
        <p:spPr>
          <a:xfrm>
            <a:off x="9076298" y="7199120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2" y="0"/>
                </a:lnTo>
                <a:lnTo>
                  <a:pt x="614302" y="666402"/>
                </a:lnTo>
                <a:lnTo>
                  <a:pt x="0" y="666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5" name="Group 35"/>
          <p:cNvGrpSpPr/>
          <p:nvPr/>
        </p:nvGrpSpPr>
        <p:grpSpPr>
          <a:xfrm>
            <a:off x="4600774" y="3705556"/>
            <a:ext cx="1872823" cy="1872823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D1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170" tIns="43170" rIns="43170" bIns="43170" rtlCol="0" anchor="ctr"/>
            <a:lstStyle/>
            <a:p>
              <a:pPr algn="ctr">
                <a:lnSpc>
                  <a:spcPts val="2379"/>
                </a:lnSpc>
              </a:pPr>
              <a:endParaRPr/>
            </a:p>
          </p:txBody>
        </p:sp>
      </p:grpSp>
      <p:sp>
        <p:nvSpPr>
          <p:cNvPr id="38" name="Freeform 38"/>
          <p:cNvSpPr/>
          <p:nvPr/>
        </p:nvSpPr>
        <p:spPr>
          <a:xfrm>
            <a:off x="4808644" y="3877404"/>
            <a:ext cx="2365779" cy="2084843"/>
          </a:xfrm>
          <a:custGeom>
            <a:avLst/>
            <a:gdLst/>
            <a:ahLst/>
            <a:cxnLst/>
            <a:rect l="l" t="t" r="r" b="b"/>
            <a:pathLst>
              <a:path w="2365779" h="2084843">
                <a:moveTo>
                  <a:pt x="0" y="0"/>
                </a:moveTo>
                <a:lnTo>
                  <a:pt x="2365779" y="0"/>
                </a:lnTo>
                <a:lnTo>
                  <a:pt x="2365779" y="2084843"/>
                </a:lnTo>
                <a:lnTo>
                  <a:pt x="0" y="208484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TextBox 39"/>
          <p:cNvSpPr txBox="1"/>
          <p:nvPr/>
        </p:nvSpPr>
        <p:spPr>
          <a:xfrm rot="423741">
            <a:off x="5521694" y="3081323"/>
            <a:ext cx="1989582" cy="693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9"/>
              </a:lnSpc>
            </a:pPr>
            <a:r>
              <a:rPr lang="en-US" sz="288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flexible</a:t>
            </a:r>
          </a:p>
          <a:p>
            <a:pPr marL="0" lvl="0" indent="0" algn="ctr">
              <a:lnSpc>
                <a:spcPts val="2629"/>
              </a:lnSpc>
              <a:spcBef>
                <a:spcPct val="0"/>
              </a:spcBef>
            </a:pPr>
            <a:r>
              <a:rPr lang="en-US" sz="288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layers</a:t>
            </a:r>
          </a:p>
        </p:txBody>
      </p:sp>
      <p:sp>
        <p:nvSpPr>
          <p:cNvPr id="40" name="Freeform 40"/>
          <p:cNvSpPr/>
          <p:nvPr/>
        </p:nvSpPr>
        <p:spPr>
          <a:xfrm rot="-10641176" flipV="1">
            <a:off x="7096562" y="3429366"/>
            <a:ext cx="334211" cy="998999"/>
          </a:xfrm>
          <a:custGeom>
            <a:avLst/>
            <a:gdLst/>
            <a:ahLst/>
            <a:cxnLst/>
            <a:rect l="l" t="t" r="r" b="b"/>
            <a:pathLst>
              <a:path w="334211" h="998999">
                <a:moveTo>
                  <a:pt x="0" y="998999"/>
                </a:moveTo>
                <a:lnTo>
                  <a:pt x="334211" y="998999"/>
                </a:lnTo>
                <a:lnTo>
                  <a:pt x="334211" y="0"/>
                </a:lnTo>
                <a:lnTo>
                  <a:pt x="0" y="0"/>
                </a:lnTo>
                <a:lnTo>
                  <a:pt x="0" y="99899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1" name="Group 41"/>
          <p:cNvGrpSpPr/>
          <p:nvPr/>
        </p:nvGrpSpPr>
        <p:grpSpPr>
          <a:xfrm>
            <a:off x="5800598" y="287155"/>
            <a:ext cx="1872823" cy="1872823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D1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3170" tIns="43170" rIns="43170" bIns="43170" rtlCol="0" anchor="ctr"/>
            <a:lstStyle/>
            <a:p>
              <a:pPr algn="ctr">
                <a:lnSpc>
                  <a:spcPts val="2379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 rot="-10670152" flipH="1">
            <a:off x="5367429" y="1297044"/>
            <a:ext cx="347113" cy="1037565"/>
          </a:xfrm>
          <a:custGeom>
            <a:avLst/>
            <a:gdLst/>
            <a:ahLst/>
            <a:cxnLst/>
            <a:rect l="l" t="t" r="r" b="b"/>
            <a:pathLst>
              <a:path w="347113" h="1037565">
                <a:moveTo>
                  <a:pt x="347112" y="0"/>
                </a:moveTo>
                <a:lnTo>
                  <a:pt x="0" y="0"/>
                </a:lnTo>
                <a:lnTo>
                  <a:pt x="0" y="1037565"/>
                </a:lnTo>
                <a:lnTo>
                  <a:pt x="347112" y="1037565"/>
                </a:lnTo>
                <a:lnTo>
                  <a:pt x="34711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45"/>
          <p:cNvSpPr/>
          <p:nvPr/>
        </p:nvSpPr>
        <p:spPr>
          <a:xfrm>
            <a:off x="-284230" y="527600"/>
            <a:ext cx="2862888" cy="2862888"/>
          </a:xfrm>
          <a:custGeom>
            <a:avLst/>
            <a:gdLst/>
            <a:ahLst/>
            <a:cxnLst/>
            <a:rect l="l" t="t" r="r" b="b"/>
            <a:pathLst>
              <a:path w="2862888" h="2862888">
                <a:moveTo>
                  <a:pt x="0" y="0"/>
                </a:moveTo>
                <a:lnTo>
                  <a:pt x="2862889" y="0"/>
                </a:lnTo>
                <a:lnTo>
                  <a:pt x="2862889" y="2862888"/>
                </a:lnTo>
                <a:lnTo>
                  <a:pt x="0" y="286288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6" name="Freeform 46"/>
          <p:cNvSpPr/>
          <p:nvPr/>
        </p:nvSpPr>
        <p:spPr>
          <a:xfrm rot="1850839">
            <a:off x="5125559" y="169143"/>
            <a:ext cx="3163270" cy="2108846"/>
          </a:xfrm>
          <a:custGeom>
            <a:avLst/>
            <a:gdLst/>
            <a:ahLst/>
            <a:cxnLst/>
            <a:rect l="l" t="t" r="r" b="b"/>
            <a:pathLst>
              <a:path w="3163270" h="2108846">
                <a:moveTo>
                  <a:pt x="0" y="0"/>
                </a:moveTo>
                <a:lnTo>
                  <a:pt x="3163269" y="0"/>
                </a:lnTo>
                <a:lnTo>
                  <a:pt x="3163269" y="2108846"/>
                </a:lnTo>
                <a:lnTo>
                  <a:pt x="0" y="210884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TextBox 47"/>
          <p:cNvSpPr txBox="1"/>
          <p:nvPr/>
        </p:nvSpPr>
        <p:spPr>
          <a:xfrm rot="-866520">
            <a:off x="291235" y="7188523"/>
            <a:ext cx="1735237" cy="693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29"/>
              </a:lnSpc>
              <a:spcBef>
                <a:spcPct val="0"/>
              </a:spcBef>
            </a:pPr>
            <a:r>
              <a:rPr lang="en-US" sz="288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souvenir money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425479" y="6682514"/>
            <a:ext cx="2745944" cy="1025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9"/>
              </a:lnSpc>
            </a:pPr>
            <a:r>
              <a:rPr lang="en-US" sz="288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umbrella </a:t>
            </a:r>
          </a:p>
          <a:p>
            <a:pPr marL="0" lvl="0" indent="0" algn="ctr">
              <a:lnSpc>
                <a:spcPts val="2629"/>
              </a:lnSpc>
              <a:spcBef>
                <a:spcPct val="0"/>
              </a:spcBef>
            </a:pPr>
            <a:r>
              <a:rPr lang="en-US" sz="288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(and / or poncho)</a:t>
            </a:r>
          </a:p>
        </p:txBody>
      </p:sp>
      <p:sp>
        <p:nvSpPr>
          <p:cNvPr id="49" name="TextBox 49"/>
          <p:cNvSpPr txBox="1"/>
          <p:nvPr/>
        </p:nvSpPr>
        <p:spPr>
          <a:xfrm rot="-1089967">
            <a:off x="739788" y="5413943"/>
            <a:ext cx="2166303" cy="693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9"/>
              </a:lnSpc>
            </a:pPr>
            <a:r>
              <a:rPr lang="en-US" sz="288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 reliable time-piece</a:t>
            </a:r>
          </a:p>
        </p:txBody>
      </p:sp>
      <p:sp>
        <p:nvSpPr>
          <p:cNvPr id="50" name="TextBox 50"/>
          <p:cNvSpPr txBox="1"/>
          <p:nvPr/>
        </p:nvSpPr>
        <p:spPr>
          <a:xfrm rot="-813191">
            <a:off x="2305945" y="643056"/>
            <a:ext cx="1989582" cy="696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29"/>
              </a:lnSpc>
              <a:spcBef>
                <a:spcPct val="0"/>
              </a:spcBef>
            </a:pPr>
            <a:r>
              <a:rPr lang="en-US" sz="288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walking shoes</a:t>
            </a:r>
          </a:p>
        </p:txBody>
      </p:sp>
      <p:sp>
        <p:nvSpPr>
          <p:cNvPr id="51" name="TextBox 51"/>
          <p:cNvSpPr txBox="1"/>
          <p:nvPr/>
        </p:nvSpPr>
        <p:spPr>
          <a:xfrm rot="113762">
            <a:off x="3043975" y="7642624"/>
            <a:ext cx="2070009" cy="36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29"/>
              </a:lnSpc>
              <a:spcBef>
                <a:spcPct val="0"/>
              </a:spcBef>
            </a:pPr>
            <a:r>
              <a:rPr lang="en-US" sz="288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sunglasses</a:t>
            </a:r>
          </a:p>
        </p:txBody>
      </p:sp>
      <p:sp>
        <p:nvSpPr>
          <p:cNvPr id="52" name="TextBox 52"/>
          <p:cNvSpPr txBox="1"/>
          <p:nvPr/>
        </p:nvSpPr>
        <p:spPr>
          <a:xfrm rot="423741">
            <a:off x="1678187" y="3113802"/>
            <a:ext cx="1989582" cy="36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29"/>
              </a:lnSpc>
              <a:spcBef>
                <a:spcPct val="0"/>
              </a:spcBef>
            </a:pPr>
            <a:r>
              <a:rPr lang="en-US" sz="288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camera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9076298" y="3237197"/>
            <a:ext cx="8180024" cy="2948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Comfortable walking shoes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Weather layers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Rain gear</a:t>
            </a: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poncho or umbrella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Sun protection</a:t>
            </a:r>
          </a:p>
          <a:p>
            <a:pPr marL="604519" lvl="1" indent="-302260" algn="l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Small bag for daily touring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9109517" y="2634636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WHAT TO PACK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9976350" y="7024956"/>
            <a:ext cx="8180024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Expect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lot of walking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each day! 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Prepare for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weather to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flucuate</a:t>
            </a:r>
            <a:r>
              <a:rPr lang="en-US" sz="2799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 daily.</a:t>
            </a:r>
          </a:p>
        </p:txBody>
      </p:sp>
      <p:sp>
        <p:nvSpPr>
          <p:cNvPr id="56" name="TextBox 56"/>
          <p:cNvSpPr txBox="1"/>
          <p:nvPr/>
        </p:nvSpPr>
        <p:spPr>
          <a:xfrm rot="113762">
            <a:off x="5763402" y="2296366"/>
            <a:ext cx="2070009" cy="36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29"/>
              </a:lnSpc>
              <a:spcBef>
                <a:spcPct val="0"/>
              </a:spcBef>
            </a:pPr>
            <a:r>
              <a:rPr lang="en-US" sz="288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day bag</a:t>
            </a:r>
          </a:p>
        </p:txBody>
      </p:sp>
      <p:sp>
        <p:nvSpPr>
          <p:cNvPr id="57" name="Freeform 57"/>
          <p:cNvSpPr/>
          <p:nvPr/>
        </p:nvSpPr>
        <p:spPr>
          <a:xfrm>
            <a:off x="16716943" y="189854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6"/>
                </a:lnTo>
                <a:lnTo>
                  <a:pt x="0" y="83884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15976" y="2224337"/>
            <a:ext cx="5874495" cy="5838326"/>
            <a:chOff x="0" y="0"/>
            <a:chExt cx="4386581" cy="43595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86581" cy="4359573"/>
            </a:xfrm>
            <a:custGeom>
              <a:avLst/>
              <a:gdLst/>
              <a:ahLst/>
              <a:cxnLst/>
              <a:rect l="l" t="t" r="r" b="b"/>
              <a:pathLst>
                <a:path w="4386581" h="4359573">
                  <a:moveTo>
                    <a:pt x="3509265" y="4359573"/>
                  </a:moveTo>
                  <a:lnTo>
                    <a:pt x="877316" y="4359573"/>
                  </a:lnTo>
                  <a:cubicBezTo>
                    <a:pt x="393038" y="4359573"/>
                    <a:pt x="0" y="3968955"/>
                    <a:pt x="0" y="3487658"/>
                  </a:cubicBezTo>
                  <a:lnTo>
                    <a:pt x="0" y="871915"/>
                  </a:lnTo>
                  <a:cubicBezTo>
                    <a:pt x="0" y="390618"/>
                    <a:pt x="393038" y="0"/>
                    <a:pt x="877316" y="0"/>
                  </a:cubicBezTo>
                  <a:lnTo>
                    <a:pt x="3509265" y="0"/>
                  </a:lnTo>
                  <a:cubicBezTo>
                    <a:pt x="3993543" y="0"/>
                    <a:pt x="4386581" y="390618"/>
                    <a:pt x="4386581" y="871915"/>
                  </a:cubicBezTo>
                  <a:lnTo>
                    <a:pt x="4386581" y="3487658"/>
                  </a:lnTo>
                  <a:cubicBezTo>
                    <a:pt x="4386581" y="3968955"/>
                    <a:pt x="3993543" y="4359573"/>
                    <a:pt x="3509265" y="4359573"/>
                  </a:cubicBezTo>
                  <a:close/>
                </a:path>
              </a:pathLst>
            </a:custGeom>
            <a:blipFill>
              <a:blip r:embed="rId2"/>
              <a:stretch>
                <a:fillRect l="-37563" r="-37563"/>
              </a:stretch>
            </a:blipFill>
            <a:ln w="28575" cap="sq">
              <a:solidFill>
                <a:srgbClr val="4B84B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093839" y="3649429"/>
            <a:ext cx="8180024" cy="200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2679" lvl="1" indent="-311340" algn="l">
              <a:lnSpc>
                <a:spcPts val="4037"/>
              </a:lnSpc>
              <a:buFont typeface="Arial"/>
              <a:buChar char="•"/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Flight groups organized by motorcoach color groups</a:t>
            </a:r>
          </a:p>
          <a:p>
            <a:pPr marL="622679" lvl="1" indent="-311340" algn="l">
              <a:lnSpc>
                <a:spcPts val="4037"/>
              </a:lnSpc>
              <a:spcBef>
                <a:spcPct val="0"/>
              </a:spcBef>
              <a:buFont typeface="Arial"/>
              <a:buChar char="•"/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Luggage tags provided according to flight team color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27058" y="3056393"/>
            <a:ext cx="65062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4B84B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FLIGHT GROUPS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23896" y="6271905"/>
            <a:ext cx="8180024" cy="993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7"/>
              </a:lnSpc>
              <a:spcBef>
                <a:spcPct val="0"/>
              </a:spcBef>
            </a:pPr>
            <a:r>
              <a:rPr lang="en-US" sz="2884">
                <a:solidFill>
                  <a:srgbClr val="244B74"/>
                </a:solidFill>
                <a:latin typeface="Montserrat"/>
                <a:ea typeface="Montserrat"/>
                <a:cs typeface="Montserrat"/>
                <a:sym typeface="Montserrat"/>
              </a:rPr>
              <a:t>Students should always remain with their </a:t>
            </a:r>
            <a:r>
              <a:rPr lang="en-US" sz="2884" b="1">
                <a:solidFill>
                  <a:srgbClr val="244B7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assigned group and chaperone.</a:t>
            </a:r>
          </a:p>
        </p:txBody>
      </p:sp>
      <p:sp>
        <p:nvSpPr>
          <p:cNvPr id="7" name="Freeform 7"/>
          <p:cNvSpPr/>
          <p:nvPr/>
        </p:nvSpPr>
        <p:spPr>
          <a:xfrm>
            <a:off x="2127058" y="6464051"/>
            <a:ext cx="614302" cy="666403"/>
          </a:xfrm>
          <a:custGeom>
            <a:avLst/>
            <a:gdLst/>
            <a:ahLst/>
            <a:cxnLst/>
            <a:rect l="l" t="t" r="r" b="b"/>
            <a:pathLst>
              <a:path w="614302" h="666403">
                <a:moveTo>
                  <a:pt x="0" y="0"/>
                </a:moveTo>
                <a:lnTo>
                  <a:pt x="614302" y="0"/>
                </a:lnTo>
                <a:lnTo>
                  <a:pt x="614302" y="666403"/>
                </a:lnTo>
                <a:lnTo>
                  <a:pt x="0" y="666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77790" y="405376"/>
            <a:ext cx="1084714" cy="838846"/>
          </a:xfrm>
          <a:custGeom>
            <a:avLst/>
            <a:gdLst/>
            <a:ahLst/>
            <a:cxnLst/>
            <a:rect l="l" t="t" r="r" b="b"/>
            <a:pathLst>
              <a:path w="1084714" h="838846">
                <a:moveTo>
                  <a:pt x="0" y="0"/>
                </a:moveTo>
                <a:lnTo>
                  <a:pt x="1084714" y="0"/>
                </a:lnTo>
                <a:lnTo>
                  <a:pt x="1084714" y="838845"/>
                </a:lnTo>
                <a:lnTo>
                  <a:pt x="0" y="838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726</Words>
  <Application>Microsoft Macintosh PowerPoint</Application>
  <PresentationFormat>Custom</PresentationFormat>
  <Paragraphs>166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Montserrat Italics</vt:lpstr>
      <vt:lpstr>Calibri</vt:lpstr>
      <vt:lpstr>Montserrat Medium</vt:lpstr>
      <vt:lpstr>Arial</vt:lpstr>
      <vt:lpstr>Montserrat Medium Italics</vt:lpstr>
      <vt:lpstr>Montserrat</vt:lpstr>
      <vt:lpstr>Montserrat Bold</vt:lpstr>
      <vt:lpstr>Montserrat Bold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SOT Pre-Trip Meeting PPT</dc:title>
  <cp:lastModifiedBy>Hannah Pearson</cp:lastModifiedBy>
  <cp:revision>1</cp:revision>
  <dcterms:created xsi:type="dcterms:W3CDTF">2006-08-16T00:00:00Z</dcterms:created>
  <dcterms:modified xsi:type="dcterms:W3CDTF">2026-06-15T18:59:03Z</dcterms:modified>
  <dc:identifier>DAHMpzh5wpk</dc:identifier>
</cp:coreProperties>
</file>